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9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5" r:id="rId7"/>
    <p:sldMasterId id="2147484395" r:id="rId8"/>
    <p:sldMasterId id="2147484421" r:id="rId9"/>
    <p:sldMasterId id="2147484483" r:id="rId10"/>
    <p:sldMasterId id="2147484508" r:id="rId11"/>
    <p:sldMasterId id="2147484533" r:id="rId12"/>
    <p:sldMasterId id="2147484548" r:id="rId13"/>
  </p:sldMasterIdLst>
  <p:notesMasterIdLst>
    <p:notesMasterId r:id="rId61"/>
  </p:notesMasterIdLst>
  <p:handoutMasterIdLst>
    <p:handoutMasterId r:id="rId62"/>
  </p:handoutMasterIdLst>
  <p:sldIdLst>
    <p:sldId id="1638" r:id="rId14"/>
    <p:sldId id="1713" r:id="rId15"/>
    <p:sldId id="1639" r:id="rId16"/>
    <p:sldId id="1699" r:id="rId17"/>
    <p:sldId id="1715" r:id="rId18"/>
    <p:sldId id="1731" r:id="rId19"/>
    <p:sldId id="1732" r:id="rId20"/>
    <p:sldId id="1641" r:id="rId21"/>
    <p:sldId id="1733" r:id="rId22"/>
    <p:sldId id="1738" r:id="rId23"/>
    <p:sldId id="1727" r:id="rId24"/>
    <p:sldId id="1799" r:id="rId25"/>
    <p:sldId id="1800" r:id="rId26"/>
    <p:sldId id="1801" r:id="rId27"/>
    <p:sldId id="1803" r:id="rId28"/>
    <p:sldId id="1740" r:id="rId29"/>
    <p:sldId id="1741" r:id="rId30"/>
    <p:sldId id="1742" r:id="rId31"/>
    <p:sldId id="1743" r:id="rId32"/>
    <p:sldId id="1744" r:id="rId33"/>
    <p:sldId id="1746" r:id="rId34"/>
    <p:sldId id="1773" r:id="rId35"/>
    <p:sldId id="1776" r:id="rId36"/>
    <p:sldId id="1777" r:id="rId37"/>
    <p:sldId id="1779" r:id="rId38"/>
    <p:sldId id="1780" r:id="rId39"/>
    <p:sldId id="1781" r:id="rId40"/>
    <p:sldId id="1782" r:id="rId41"/>
    <p:sldId id="1783" r:id="rId42"/>
    <p:sldId id="1784" r:id="rId43"/>
    <p:sldId id="1785" r:id="rId44"/>
    <p:sldId id="1757" r:id="rId45"/>
    <p:sldId id="1758" r:id="rId46"/>
    <p:sldId id="1788" r:id="rId47"/>
    <p:sldId id="1789" r:id="rId48"/>
    <p:sldId id="1790" r:id="rId49"/>
    <p:sldId id="1791" r:id="rId50"/>
    <p:sldId id="1792" r:id="rId51"/>
    <p:sldId id="1793" r:id="rId52"/>
    <p:sldId id="1794" r:id="rId53"/>
    <p:sldId id="1795" r:id="rId54"/>
    <p:sldId id="1771" r:id="rId55"/>
    <p:sldId id="1796" r:id="rId56"/>
    <p:sldId id="1797" r:id="rId57"/>
    <p:sldId id="1798" r:id="rId58"/>
    <p:sldId id="1739" r:id="rId59"/>
    <p:sldId id="1802" r:id="rId6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078D7"/>
    <a:srgbClr val="7F7F7F"/>
    <a:srgbClr val="00BCF2"/>
    <a:srgbClr val="FFB900"/>
    <a:srgbClr val="505050"/>
    <a:srgbClr val="D2D2D2"/>
    <a:srgbClr val="C9C9C9"/>
    <a:srgbClr val="F8F8F8"/>
    <a:srgbClr val="E9AF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6" autoAdjust="0"/>
    <p:restoredTop sz="87225" autoAdjust="0"/>
  </p:normalViewPr>
  <p:slideViewPr>
    <p:cSldViewPr>
      <p:cViewPr varScale="1">
        <p:scale>
          <a:sx n="94" d="100"/>
          <a:sy n="94" d="100"/>
        </p:scale>
        <p:origin x="120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350"/>
    </p:cViewPr>
  </p:sorterViewPr>
  <p:notesViewPr>
    <p:cSldViewPr showGuides="1">
      <p:cViewPr varScale="1">
        <p:scale>
          <a:sx n="99" d="100"/>
          <a:sy n="99" d="100"/>
        </p:scale>
        <p:origin x="357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6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tableStyles" Target="tableStyle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11/21/2018 4:08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85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4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5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5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1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19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95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47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07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5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43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3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03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84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7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43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95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78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4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22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87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26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5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18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2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34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16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90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79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14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1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4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87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97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59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48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27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6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8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3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04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emf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82956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37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467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8349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12461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946" y="2441907"/>
            <a:ext cx="4698293" cy="21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1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18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314739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165" r="9710" b="9710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1211263"/>
            <a:ext cx="6400800" cy="2743200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5353"/>
          <a:stretch/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1232250"/>
            <a:ext cx="8536515" cy="1190453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7" y="2152578"/>
            <a:ext cx="8536517" cy="228057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80" y="6255937"/>
            <a:ext cx="1280160" cy="2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83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92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90139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07744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80126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5393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5393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8308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53607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chemeClr val="tx1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5758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Tx/>
              <a:buBlip>
                <a:blip r:embed="rId2"/>
              </a:buBlip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Tx/>
              <a:buBlip>
                <a:blip r:embed="rId2"/>
              </a:buBlip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917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Bulle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Tx/>
              <a:buBlip>
                <a:blip r:embed="rId2"/>
              </a:buBlip>
              <a:defRPr sz="3599">
                <a:solidFill>
                  <a:schemeClr val="tx1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603790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Tx/>
              <a:buBlip>
                <a:blip r:embed="rId2"/>
              </a:buBlip>
              <a:defRPr sz="3599">
                <a:solidFill>
                  <a:schemeClr val="tx1"/>
                </a:soli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59124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422434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7668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738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95813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5450189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84946347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75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158570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660629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87383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455994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82612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4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9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1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 txBox="1">
            <a:spLocks/>
          </p:cNvSpPr>
          <p:nvPr userDrawn="1"/>
        </p:nvSpPr>
        <p:spPr>
          <a:xfrm>
            <a:off x="274639" y="6565392"/>
            <a:ext cx="3937000" cy="137160"/>
          </a:xfrm>
          <a:prstGeom prst="rect">
            <a:avLst/>
          </a:prstGeom>
        </p:spPr>
        <p:txBody>
          <a:bodyPr vert="horz" lIns="0" tIns="0" rIns="91427" bIns="0" rtlCol="0" anchor="ctr"/>
          <a:lstStyle>
            <a:defPPr>
              <a:defRPr lang="en-US"/>
            </a:defPPr>
            <a:lvl1pPr marL="0" algn="l" defTabSz="932742" rtl="0" eaLnBrk="1" latinLnBrk="0" hangingPunct="1">
              <a:defRPr lang="en-US"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sz="900" dirty="0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693527" y="6515100"/>
            <a:ext cx="731837" cy="371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41CE0-7BB8-478B-B03D-5495234161DB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6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67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82381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79681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4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9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71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189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5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5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3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079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98935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7011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212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609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56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335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446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3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40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10867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485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789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430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7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6054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901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860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903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244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86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D0D1-7DED-437D-AF4F-67E5173ABE1C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56BD5-DA9F-4A48-A52F-4CA33E577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9320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0" y="1965644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8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2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1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1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622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79660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39206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4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1099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6066005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64605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42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2314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5895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877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8375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36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4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358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97761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90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0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09275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8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30919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36837" y="6686748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Microsoft Confidential, Subject to Non-Disclosure Agreement (NDA)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2"/>
            <a:ext cx="11887200" cy="2092752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99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242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2272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79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64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80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53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30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91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622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2264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58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81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0835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8948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760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809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820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71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062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8367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29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56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8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3599"/>
            </a:lvl1pPr>
            <a:lvl2pPr marL="342834" indent="0">
              <a:buFontTx/>
              <a:buNone/>
              <a:defRPr/>
            </a:lvl2pPr>
            <a:lvl3pPr marL="571390" indent="0">
              <a:buFontTx/>
              <a:buNone/>
              <a:defRPr/>
            </a:lvl3pPr>
            <a:lvl4pPr marL="799946" indent="0">
              <a:buFontTx/>
              <a:buNone/>
              <a:defRPr/>
            </a:lvl4pPr>
            <a:lvl5pPr marL="102850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0636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42" y="1139825"/>
            <a:ext cx="11033125" cy="574675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800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7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7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0" cy="946413"/>
          </a:xfrm>
          <a:prstGeom prst="rect">
            <a:avLst/>
          </a:prstGeom>
        </p:spPr>
        <p:txBody>
          <a:bodyPr/>
          <a:lstStyle>
            <a:lvl1pPr algn="l">
              <a:defRPr sz="51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6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 bwMode="white">
          <a:xfrm>
            <a:off x="4480570" y="6704327"/>
            <a:ext cx="3475341" cy="148188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4" b="0" i="0" u="none" strike="noStrike" kern="1200" cap="none" spc="135" normalizeH="0" baseline="0" noProof="0" dirty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Semibold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288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51219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436475" cy="1243471"/>
          </a:xfrm>
          <a:prstGeom prst="rect">
            <a:avLst/>
          </a:prstGeom>
          <a:solidFill>
            <a:srgbClr val="0A5BBA">
              <a:alpha val="89804"/>
            </a:srgbClr>
          </a:solidFill>
        </p:spPr>
        <p:txBody>
          <a:bodyPr lIns="182880" tIns="91440" rIns="91440" bIns="91440" anchor="ctr">
            <a:normAutofit/>
          </a:bodyPr>
          <a:lstStyle>
            <a:lvl1pPr>
              <a:defRPr sz="3264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9223719" y="6482890"/>
            <a:ext cx="2901844" cy="372394"/>
          </a:xfrm>
        </p:spPr>
        <p:txBody>
          <a:bodyPr/>
          <a:lstStyle>
            <a:lvl1pPr>
              <a:defRPr sz="1088">
                <a:solidFill>
                  <a:schemeClr val="tx1"/>
                </a:solidFill>
              </a:defRPr>
            </a:lvl1pPr>
          </a:lstStyle>
          <a:p>
            <a:fld id="{74A398B2-5A34-1A4A-811E-F402728256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1824" y="1243471"/>
            <a:ext cx="11192828" cy="4973884"/>
          </a:xfrm>
          <a:noFill/>
        </p:spPr>
        <p:txBody>
          <a:bodyPr lIns="182880" tIns="91440" rIns="91440" bIns="91440">
            <a:normAutofit/>
          </a:bodyPr>
          <a:lstStyle>
            <a:lvl1pPr marL="310857" indent="-310857">
              <a:lnSpc>
                <a:spcPct val="100000"/>
              </a:lnSpc>
              <a:buFont typeface="Arial" pitchFamily="34" charset="0"/>
              <a:buChar char="•"/>
              <a:defRPr/>
            </a:lvl1pPr>
            <a:lvl2pPr marL="621716" indent="-306540">
              <a:lnSpc>
                <a:spcPct val="100000"/>
              </a:lnSpc>
              <a:buFont typeface="Arial" pitchFamily="34" charset="0"/>
              <a:buChar char="•"/>
              <a:defRPr/>
            </a:lvl2pPr>
            <a:lvl3pPr marL="932573" indent="-310857">
              <a:lnSpc>
                <a:spcPct val="100000"/>
              </a:lnSpc>
              <a:buFont typeface="Arial" pitchFamily="34" charset="0"/>
              <a:buChar char="•"/>
              <a:defRPr/>
            </a:lvl3pPr>
            <a:lvl4pPr marL="1243431" indent="-310857">
              <a:lnSpc>
                <a:spcPct val="100000"/>
              </a:lnSpc>
              <a:buFont typeface="Arial" pitchFamily="34" charset="0"/>
              <a:buChar char="•"/>
              <a:defRPr/>
            </a:lvl4pPr>
            <a:lvl5pPr marL="1554289" indent="-310857">
              <a:lnSpc>
                <a:spcPct val="100000"/>
              </a:lnSpc>
              <a:buFont typeface="Arial" pitchFamily="34" charset="0"/>
              <a:buChar char="•"/>
              <a:defRPr/>
            </a:lvl5pPr>
            <a:lvl6pPr>
              <a:lnSpc>
                <a:spcPct val="100000"/>
              </a:lnSpc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980390588"/>
      </p:ext>
    </p:extLst>
  </p:cSld>
  <p:clrMapOvr>
    <a:masterClrMapping/>
  </p:clrMapOvr>
  <p:transition>
    <p:fade/>
  </p:transition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08491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4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15586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7200" y="6121400"/>
            <a:ext cx="182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  <a:noFill/>
        </p:spPr>
        <p:txBody>
          <a:bodyPr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7315137" cy="182800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8957909"/>
      </p:ext>
    </p:extLst>
  </p:cSld>
  <p:clrMapOvr>
    <a:masterClrMapping/>
  </p:clrMapOvr>
  <p:transition spd="slow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1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2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32" indent="0">
              <a:buNone/>
              <a:defRPr/>
            </a:lvl3pPr>
            <a:lvl4pPr marL="457064" indent="0">
              <a:buNone/>
              <a:defRPr/>
            </a:lvl4pPr>
            <a:lvl5pPr marL="68559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12658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1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403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118904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61372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5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90327" y="2025193"/>
            <a:ext cx="9861304" cy="46717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80"/>
              </a:spcBef>
              <a:spcAft>
                <a:spcPts val="340"/>
              </a:spcAft>
              <a:buFontTx/>
              <a:buNone/>
              <a:defRPr sz="204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912" y="951105"/>
            <a:ext cx="9905091" cy="111380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13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84" y="2863946"/>
            <a:ext cx="1843655" cy="3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4975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06837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3693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29426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8221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648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95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image" Target="../media/image16.png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257" r:id="rId17"/>
    <p:sldLayoutId id="2147484258" r:id="rId18"/>
    <p:sldLayoutId id="2147484260" r:id="rId19"/>
    <p:sldLayoutId id="2147484299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2"/>
            <a:ext cx="11887198" cy="213441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34" marR="0" lvl="0" indent="-342834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088" marR="0" lvl="1" indent="-241253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925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9" r:id="rId1"/>
    <p:sldLayoutId id="2147484550" r:id="rId2"/>
    <p:sldLayoutId id="2147484551" r:id="rId3"/>
    <p:sldLayoutId id="2147484552" r:id="rId4"/>
    <p:sldLayoutId id="2147484553" r:id="rId5"/>
    <p:sldLayoutId id="2147484554" r:id="rId6"/>
    <p:sldLayoutId id="2147484555" r:id="rId7"/>
    <p:sldLayoutId id="2147484556" r:id="rId8"/>
    <p:sldLayoutId id="2147484557" r:id="rId9"/>
    <p:sldLayoutId id="2147484558" r:id="rId10"/>
    <p:sldLayoutId id="2147484559" r:id="rId11"/>
    <p:sldLayoutId id="2147484560" r:id="rId12"/>
    <p:sldLayoutId id="2147484561" r:id="rId13"/>
    <p:sldLayoutId id="2147484562" r:id="rId14"/>
    <p:sldLayoutId id="2147484563" r:id="rId15"/>
    <p:sldLayoutId id="2147484564" r:id="rId16"/>
    <p:sldLayoutId id="2147484565" r:id="rId17"/>
    <p:sldLayoutId id="2147484566" r:id="rId18"/>
    <p:sldLayoutId id="2147484567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99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  <p:sldLayoutId id="2147484393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64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  <p:sldLayoutId id="2147484377" r:id="rId12"/>
    <p:sldLayoutId id="2147484378" r:id="rId13"/>
    <p:sldLayoutId id="2147484379" r:id="rId14"/>
    <p:sldLayoutId id="2147484380" r:id="rId15"/>
    <p:sldLayoutId id="2147484381" r:id="rId16"/>
    <p:sldLayoutId id="2147484382" r:id="rId17"/>
    <p:sldLayoutId id="2147484383" r:id="rId18"/>
    <p:sldLayoutId id="2147484384" r:id="rId19"/>
    <p:sldLayoutId id="2147484385" r:id="rId20"/>
    <p:sldLayoutId id="2147484386" r:id="rId21"/>
    <p:sldLayoutId id="2147484388" r:id="rId22"/>
    <p:sldLayoutId id="2147484389" r:id="rId23"/>
    <p:sldLayoutId id="2147484390" r:id="rId24"/>
    <p:sldLayoutId id="214748439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3339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403" r:id="rId4"/>
    <p:sldLayoutId id="2147484406" r:id="rId5"/>
    <p:sldLayoutId id="2147484407" r:id="rId6"/>
    <p:sldLayoutId id="2147484408" r:id="rId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  <p:sldLayoutId id="2147484433" r:id="rId12"/>
    <p:sldLayoutId id="2147484434" r:id="rId13"/>
    <p:sldLayoutId id="2147484436" r:id="rId14"/>
    <p:sldLayoutId id="2147484437" r:id="rId1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32395" y="1944336"/>
            <a:ext cx="4298019" cy="4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2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4" r:id="rId1"/>
    <p:sldLayoutId id="2147484485" r:id="rId2"/>
    <p:sldLayoutId id="2147484486" r:id="rId3"/>
    <p:sldLayoutId id="2147484487" r:id="rId4"/>
    <p:sldLayoutId id="2147484488" r:id="rId5"/>
    <p:sldLayoutId id="2147484489" r:id="rId6"/>
    <p:sldLayoutId id="2147484490" r:id="rId7"/>
    <p:sldLayoutId id="2147484491" r:id="rId8"/>
    <p:sldLayoutId id="2147484492" r:id="rId9"/>
    <p:sldLayoutId id="2147484493" r:id="rId10"/>
    <p:sldLayoutId id="2147484494" r:id="rId11"/>
    <p:sldLayoutId id="2147484495" r:id="rId12"/>
    <p:sldLayoutId id="2147484496" r:id="rId13"/>
    <p:sldLayoutId id="2147484497" r:id="rId14"/>
    <p:sldLayoutId id="2147484498" r:id="rId15"/>
    <p:sldLayoutId id="2147484499" r:id="rId16"/>
    <p:sldLayoutId id="2147484500" r:id="rId17"/>
    <p:sldLayoutId id="2147484501" r:id="rId18"/>
    <p:sldLayoutId id="2147484502" r:id="rId19"/>
    <p:sldLayoutId id="2147484503" r:id="rId20"/>
    <p:sldLayoutId id="2147484504" r:id="rId21"/>
    <p:sldLayoutId id="2147484505" r:id="rId22"/>
    <p:sldLayoutId id="2147484507" r:id="rId23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100000"/>
        <a:buFontTx/>
        <a:buBlip>
          <a:blip r:embed="rId26"/>
        </a:buBlip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73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  <p:sldLayoutId id="2147484520" r:id="rId12"/>
    <p:sldLayoutId id="2147484521" r:id="rId13"/>
    <p:sldLayoutId id="2147484522" r:id="rId14"/>
    <p:sldLayoutId id="2147484523" r:id="rId15"/>
    <p:sldLayoutId id="2147484524" r:id="rId16"/>
    <p:sldLayoutId id="2147484525" r:id="rId17"/>
    <p:sldLayoutId id="2147484526" r:id="rId18"/>
    <p:sldLayoutId id="2147484527" r:id="rId19"/>
    <p:sldLayoutId id="2147484528" r:id="rId20"/>
    <p:sldLayoutId id="2147484529" r:id="rId21"/>
    <p:sldLayoutId id="2147484530" r:id="rId22"/>
    <p:sldLayoutId id="2147484531" r:id="rId23"/>
    <p:sldLayoutId id="2147484532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57E08-95F6-4F6A-9D7E-039B075F4B1D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C5A6-7F3B-40DF-9864-2F2AC68AD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dcos-engin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8.xml"/><Relationship Id="rId6" Type="http://schemas.openxmlformats.org/officeDocument/2006/relationships/hyperlink" Target="https://github.com/apache/mesos" TargetMode="External"/><Relationship Id="rId5" Type="http://schemas.openxmlformats.org/officeDocument/2006/relationships/hyperlink" Target="https://github.com/dcos/dcos-windows" TargetMode="External"/><Relationship Id="rId4" Type="http://schemas.openxmlformats.org/officeDocument/2006/relationships/hyperlink" Target="https://github.com/dcos/dco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8.xml"/><Relationship Id="rId5" Type="http://schemas.openxmlformats.org/officeDocument/2006/relationships/hyperlink" Target="https://github.com/Azure/dcos-engine/issues" TargetMode="External"/><Relationship Id="rId4" Type="http://schemas.openxmlformats.org/officeDocument/2006/relationships/hyperlink" Target="https://github.com/dmitsh/doc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cs-engin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436475" cy="5859462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906462"/>
            <a:ext cx="9143936" cy="2601969"/>
          </a:xfrm>
        </p:spPr>
        <p:txBody>
          <a:bodyPr/>
          <a:lstStyle/>
          <a:p>
            <a:r>
              <a:rPr lang="en-US" dirty="0"/>
              <a:t>Deploying and managing DC/OS clusters in </a:t>
            </a:r>
            <a:br>
              <a:rPr lang="en-US" dirty="0"/>
            </a:br>
            <a:r>
              <a:rPr lang="en-US" dirty="0"/>
              <a:t>Microsoft Azure.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2" y="4278741"/>
            <a:ext cx="9296335" cy="1263430"/>
          </a:xfrm>
        </p:spPr>
        <p:txBody>
          <a:bodyPr/>
          <a:lstStyle/>
          <a:p>
            <a:r>
              <a:rPr lang="en-US" dirty="0"/>
              <a:t>Dmitry Shmulevich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00" y="124983"/>
            <a:ext cx="1848279" cy="1848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1B672-1835-49DB-9E35-076C9C9E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107" y="2201862"/>
            <a:ext cx="1624464" cy="1848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5ED35-9517-4B35-9BED-A8BA5C77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473" y="4278741"/>
            <a:ext cx="2557607" cy="146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1058861"/>
            <a:ext cx="11016474" cy="571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DCOS services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Mesos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DCOS-Diagnostics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DCOS-Metrics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DCOS-Net</a:t>
            </a:r>
          </a:p>
          <a:p>
            <a:pPr marL="923571" lvl="1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Adminrouter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(using Apache HTTP server instead of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nginx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systemd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for service support on Windows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Ported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Pkgpanda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build and deploy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Introduced Windows bootstrap node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Added support for in-place upgrade of Windows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Implemented end-to-end CI/CD infrastructure for test, build,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35427532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6857E4-C337-43C8-8EE9-C21C0B2674F4}"/>
              </a:ext>
            </a:extLst>
          </p:cNvPr>
          <p:cNvGrpSpPr/>
          <p:nvPr/>
        </p:nvGrpSpPr>
        <p:grpSpPr>
          <a:xfrm>
            <a:off x="605900" y="218030"/>
            <a:ext cx="11424002" cy="6421940"/>
            <a:chOff x="671803" y="316791"/>
            <a:chExt cx="11424002" cy="6421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A7B469-A344-41C2-8119-48C84331D2CA}"/>
                </a:ext>
              </a:extLst>
            </p:cNvPr>
            <p:cNvSpPr/>
            <p:nvPr/>
          </p:nvSpPr>
          <p:spPr>
            <a:xfrm>
              <a:off x="677008" y="1291484"/>
              <a:ext cx="8934660" cy="5063221"/>
            </a:xfrm>
            <a:prstGeom prst="rect">
              <a:avLst/>
            </a:prstGeom>
            <a:solidFill>
              <a:schemeClr val="bg1"/>
            </a:solidFill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6B90F0-1030-4C57-9AD1-EF583AB7E711}"/>
                </a:ext>
              </a:extLst>
            </p:cNvPr>
            <p:cNvSpPr/>
            <p:nvPr/>
          </p:nvSpPr>
          <p:spPr>
            <a:xfrm>
              <a:off x="8029110" y="4548155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CD6175-1F27-4157-AC5E-164907ABB0DD}"/>
                </a:ext>
              </a:extLst>
            </p:cNvPr>
            <p:cNvSpPr/>
            <p:nvPr/>
          </p:nvSpPr>
          <p:spPr>
            <a:xfrm>
              <a:off x="7957745" y="4461071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4DDA66-C91D-48B6-B429-0FB57426E693}"/>
                </a:ext>
              </a:extLst>
            </p:cNvPr>
            <p:cNvSpPr/>
            <p:nvPr/>
          </p:nvSpPr>
          <p:spPr>
            <a:xfrm>
              <a:off x="1076489" y="4402029"/>
              <a:ext cx="6717128" cy="19069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779BBB-BBA2-43E7-B22D-D7C59BDF5A51}"/>
                </a:ext>
              </a:extLst>
            </p:cNvPr>
            <p:cNvSpPr/>
            <p:nvPr/>
          </p:nvSpPr>
          <p:spPr>
            <a:xfrm>
              <a:off x="1024594" y="4229740"/>
              <a:ext cx="6720254" cy="20201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4EF747-0280-4FE8-AD93-E9C52C382520}"/>
                </a:ext>
              </a:extLst>
            </p:cNvPr>
            <p:cNvSpPr/>
            <p:nvPr/>
          </p:nvSpPr>
          <p:spPr>
            <a:xfrm>
              <a:off x="1252152" y="1494881"/>
              <a:ext cx="6457339" cy="24170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DCOS Master nodes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A5D74B-841D-4AD1-8319-C7F12B2F3AD3}"/>
                </a:ext>
              </a:extLst>
            </p:cNvPr>
            <p:cNvSpPr/>
            <p:nvPr/>
          </p:nvSpPr>
          <p:spPr>
            <a:xfrm>
              <a:off x="1328014" y="1419879"/>
              <a:ext cx="6294218" cy="244523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DCOS Master nodes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E3A87B-2B3C-4572-87D0-1CCBA44D8BDB}"/>
                </a:ext>
              </a:extLst>
            </p:cNvPr>
            <p:cNvSpPr/>
            <p:nvPr/>
          </p:nvSpPr>
          <p:spPr>
            <a:xfrm>
              <a:off x="838069" y="1336963"/>
              <a:ext cx="6713622" cy="24387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DC/OS Linux Master node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733337-602C-404B-AC44-5BE25DA21F05}"/>
                </a:ext>
              </a:extLst>
            </p:cNvPr>
            <p:cNvSpPr/>
            <p:nvPr/>
          </p:nvSpPr>
          <p:spPr>
            <a:xfrm>
              <a:off x="825542" y="4004652"/>
              <a:ext cx="6862551" cy="21845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DC/OS Windows Agent node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05CA3B-154B-4F15-8957-D62336743708}"/>
                </a:ext>
              </a:extLst>
            </p:cNvPr>
            <p:cNvSpPr/>
            <p:nvPr/>
          </p:nvSpPr>
          <p:spPr>
            <a:xfrm>
              <a:off x="7886386" y="4383319"/>
              <a:ext cx="1272660" cy="8214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DC/OS Linux Agent node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DD7324-7DDF-4A26-A31F-8A66BFE03CD0}"/>
                </a:ext>
              </a:extLst>
            </p:cNvPr>
            <p:cNvSpPr/>
            <p:nvPr/>
          </p:nvSpPr>
          <p:spPr>
            <a:xfrm>
              <a:off x="2311060" y="4447401"/>
              <a:ext cx="2973199" cy="1971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Admin Router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E62FE2-74B7-4E95-BBE6-7D6BA7264181}"/>
                </a:ext>
              </a:extLst>
            </p:cNvPr>
            <p:cNvSpPr/>
            <p:nvPr/>
          </p:nvSpPr>
          <p:spPr>
            <a:xfrm>
              <a:off x="1328015" y="2018136"/>
              <a:ext cx="2747456" cy="70612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Cluster management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A5B60D-9CAC-4763-A0A2-09B0253BA6BE}"/>
                </a:ext>
              </a:extLst>
            </p:cNvPr>
            <p:cNvSpPr/>
            <p:nvPr/>
          </p:nvSpPr>
          <p:spPr>
            <a:xfrm>
              <a:off x="1461098" y="2310287"/>
              <a:ext cx="1187213" cy="3299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Master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2DD327C-EE3C-4BF0-8645-BC4E1F016DF7}"/>
                </a:ext>
              </a:extLst>
            </p:cNvPr>
            <p:cNvSpPr/>
            <p:nvPr/>
          </p:nvSpPr>
          <p:spPr>
            <a:xfrm>
              <a:off x="2803104" y="2333774"/>
              <a:ext cx="1187213" cy="3177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Exhibitor &amp;</a:t>
              </a:r>
            </a:p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ZooKeeper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74BD59-7FB5-46A2-A710-DD716C81937B}"/>
                </a:ext>
              </a:extLst>
            </p:cNvPr>
            <p:cNvSpPr/>
            <p:nvPr/>
          </p:nvSpPr>
          <p:spPr>
            <a:xfrm>
              <a:off x="1328015" y="2803492"/>
              <a:ext cx="2747456" cy="8646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Container Orchestration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D5A8B2-2A77-40B0-9E42-FC912A699CD5}"/>
                </a:ext>
              </a:extLst>
            </p:cNvPr>
            <p:cNvSpPr/>
            <p:nvPr/>
          </p:nvSpPr>
          <p:spPr>
            <a:xfrm>
              <a:off x="1471073" y="3061752"/>
              <a:ext cx="1187213" cy="4647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Marathon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7FD9-59A9-4D44-9649-15C6B3C6F8E4}"/>
                </a:ext>
              </a:extLst>
            </p:cNvPr>
            <p:cNvSpPr/>
            <p:nvPr/>
          </p:nvSpPr>
          <p:spPr>
            <a:xfrm>
              <a:off x="2791130" y="3102263"/>
              <a:ext cx="1187213" cy="3676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Metronome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2D3B44-D1B9-4634-AD50-215CEDB95E3A}"/>
                </a:ext>
              </a:extLst>
            </p:cNvPr>
            <p:cNvSpPr/>
            <p:nvPr/>
          </p:nvSpPr>
          <p:spPr>
            <a:xfrm>
              <a:off x="2333817" y="4953078"/>
              <a:ext cx="1303403" cy="2517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Diagnostics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70FA08-806E-4F0E-A2B9-32539ACF2D46}"/>
                </a:ext>
              </a:extLst>
            </p:cNvPr>
            <p:cNvSpPr/>
            <p:nvPr/>
          </p:nvSpPr>
          <p:spPr>
            <a:xfrm>
              <a:off x="3837768" y="4957935"/>
              <a:ext cx="1265062" cy="2407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Metrics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31BDFD-E5B3-4094-A9C9-7CA4301DECD4}"/>
                </a:ext>
              </a:extLst>
            </p:cNvPr>
            <p:cNvSpPr/>
            <p:nvPr/>
          </p:nvSpPr>
          <p:spPr>
            <a:xfrm>
              <a:off x="1328014" y="1673409"/>
              <a:ext cx="5679616" cy="2500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Admin Router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182008-5C67-4A25-BAEC-98F07DE141DF}"/>
                </a:ext>
              </a:extLst>
            </p:cNvPr>
            <p:cNvSpPr/>
            <p:nvPr/>
          </p:nvSpPr>
          <p:spPr>
            <a:xfrm>
              <a:off x="4260174" y="2027688"/>
              <a:ext cx="2747456" cy="7022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Networking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CD0C324-3229-4A9D-9493-D3DF302B85C2}"/>
                </a:ext>
              </a:extLst>
            </p:cNvPr>
            <p:cNvSpPr/>
            <p:nvPr/>
          </p:nvSpPr>
          <p:spPr>
            <a:xfrm>
              <a:off x="4393257" y="2362270"/>
              <a:ext cx="1187213" cy="289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DCOS-NET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CEB6E2-0F17-4CF3-87FA-D927B0FA6EFC}"/>
                </a:ext>
              </a:extLst>
            </p:cNvPr>
            <p:cNvSpPr/>
            <p:nvPr/>
          </p:nvSpPr>
          <p:spPr>
            <a:xfrm>
              <a:off x="5665624" y="2367307"/>
              <a:ext cx="1187213" cy="2729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DNS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49AF6E-968C-4D82-97E8-01EA68EAF154}"/>
                </a:ext>
              </a:extLst>
            </p:cNvPr>
            <p:cNvSpPr/>
            <p:nvPr/>
          </p:nvSpPr>
          <p:spPr>
            <a:xfrm>
              <a:off x="4222367" y="2851987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37B1B6B-31DB-4BA6-B71E-E9818D29A56A}"/>
                </a:ext>
              </a:extLst>
            </p:cNvPr>
            <p:cNvCxnSpPr>
              <a:cxnSpLocks/>
              <a:stCxn id="15" idx="2"/>
              <a:endCxn id="22" idx="0"/>
            </p:cNvCxnSpPr>
            <p:nvPr/>
          </p:nvCxnSpPr>
          <p:spPr>
            <a:xfrm rot="5400000">
              <a:off x="3237351" y="4392768"/>
              <a:ext cx="308479" cy="8121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8F2CE196-1AB7-4CC6-A4AB-780FCC1CF6A6}"/>
                </a:ext>
              </a:extLst>
            </p:cNvPr>
            <p:cNvCxnSpPr>
              <a:cxnSpLocks/>
            </p:cNvCxnSpPr>
            <p:nvPr/>
          </p:nvCxnSpPr>
          <p:spPr>
            <a:xfrm>
              <a:off x="3779072" y="4798739"/>
              <a:ext cx="691227" cy="16743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1D4764-C558-402E-B3FB-C03A01143FC6}"/>
                </a:ext>
              </a:extLst>
            </p:cNvPr>
            <p:cNvSpPr txBox="1"/>
            <p:nvPr/>
          </p:nvSpPr>
          <p:spPr>
            <a:xfrm>
              <a:off x="8270207" y="1362014"/>
              <a:ext cx="8515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DC/OS </a:t>
              </a:r>
            </a:p>
            <a:p>
              <a:r>
                <a:rPr lang="en-US" dirty="0"/>
                <a:t>cluster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DBC5ED-9B05-4E73-9DAA-B0195EBB9F36}"/>
                </a:ext>
              </a:extLst>
            </p:cNvPr>
            <p:cNvSpPr/>
            <p:nvPr/>
          </p:nvSpPr>
          <p:spPr>
            <a:xfrm>
              <a:off x="4318821" y="2900402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7D8E5E-D599-4880-B74A-0BFD921FA09C}"/>
                </a:ext>
              </a:extLst>
            </p:cNvPr>
            <p:cNvSpPr/>
            <p:nvPr/>
          </p:nvSpPr>
          <p:spPr>
            <a:xfrm>
              <a:off x="4399979" y="2969498"/>
              <a:ext cx="1931609" cy="6280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Other components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296957-AE9D-46B4-A106-35E107270A7F}"/>
                </a:ext>
              </a:extLst>
            </p:cNvPr>
            <p:cNvSpPr/>
            <p:nvPr/>
          </p:nvSpPr>
          <p:spPr>
            <a:xfrm>
              <a:off x="671803" y="316791"/>
              <a:ext cx="9061168" cy="5798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Continuous Integration &amp; Deployment for Hybrid DC/OS cluster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D7D647-DD5F-4524-8714-ABA0645688E8}"/>
                </a:ext>
              </a:extLst>
            </p:cNvPr>
            <p:cNvSpPr/>
            <p:nvPr/>
          </p:nvSpPr>
          <p:spPr>
            <a:xfrm>
              <a:off x="9847161" y="5204789"/>
              <a:ext cx="2248644" cy="1143773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52A5ED-14B9-42F5-8627-26074D58CEAF}"/>
                </a:ext>
              </a:extLst>
            </p:cNvPr>
            <p:cNvSpPr/>
            <p:nvPr/>
          </p:nvSpPr>
          <p:spPr>
            <a:xfrm>
              <a:off x="10978392" y="5752073"/>
              <a:ext cx="751286" cy="43475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Developed by Microsoft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0A378A-9E95-451C-93B9-6F2BA67686A3}"/>
                </a:ext>
              </a:extLst>
            </p:cNvPr>
            <p:cNvSpPr/>
            <p:nvPr/>
          </p:nvSpPr>
          <p:spPr>
            <a:xfrm>
              <a:off x="3864137" y="5326268"/>
              <a:ext cx="1212323" cy="2407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 Fetcher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C9BCB2-CB99-4CE1-BFDE-888D5EA51B93}"/>
                </a:ext>
              </a:extLst>
            </p:cNvPr>
            <p:cNvSpPr/>
            <p:nvPr/>
          </p:nvSpPr>
          <p:spPr>
            <a:xfrm>
              <a:off x="5509430" y="4402029"/>
              <a:ext cx="2082953" cy="16830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Mesos-Agent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791D02-FC20-4DD6-BD35-13B036C476FB}"/>
                </a:ext>
              </a:extLst>
            </p:cNvPr>
            <p:cNvSpPr/>
            <p:nvPr/>
          </p:nvSpPr>
          <p:spPr>
            <a:xfrm>
              <a:off x="5627506" y="4695225"/>
              <a:ext cx="844523" cy="358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</a:rPr>
                <a:t>Auth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773944-8DD5-46D9-BC82-FA498DF17FB1}"/>
                </a:ext>
              </a:extLst>
            </p:cNvPr>
            <p:cNvSpPr/>
            <p:nvPr/>
          </p:nvSpPr>
          <p:spPr>
            <a:xfrm>
              <a:off x="954069" y="4765235"/>
              <a:ext cx="1265062" cy="6604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Networking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1A8F6F-E37F-450D-9D5F-216A7974BDA0}"/>
                </a:ext>
              </a:extLst>
            </p:cNvPr>
            <p:cNvSpPr/>
            <p:nvPr/>
          </p:nvSpPr>
          <p:spPr>
            <a:xfrm>
              <a:off x="1315626" y="5082794"/>
              <a:ext cx="472714" cy="2425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DNS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829A36-D94F-4E54-8C03-F028A6CB5A16}"/>
                </a:ext>
              </a:extLst>
            </p:cNvPr>
            <p:cNvSpPr/>
            <p:nvPr/>
          </p:nvSpPr>
          <p:spPr>
            <a:xfrm>
              <a:off x="677008" y="6532241"/>
              <a:ext cx="8934660" cy="2064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Azure infrastructure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FFE536-1E25-4F18-BCA2-6768FED228E7}"/>
                </a:ext>
              </a:extLst>
            </p:cNvPr>
            <p:cNvSpPr/>
            <p:nvPr/>
          </p:nvSpPr>
          <p:spPr>
            <a:xfrm>
              <a:off x="6607852" y="4695224"/>
              <a:ext cx="869846" cy="3584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Logging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164AC47F-63ED-4C4F-BEA2-525FDF6F773A}"/>
                </a:ext>
              </a:extLst>
            </p:cNvPr>
            <p:cNvCxnSpPr>
              <a:cxnSpLocks/>
              <a:stCxn id="49" idx="1"/>
              <a:endCxn id="43" idx="1"/>
            </p:cNvCxnSpPr>
            <p:nvPr/>
          </p:nvCxnSpPr>
          <p:spPr>
            <a:xfrm rot="10800000" flipV="1">
              <a:off x="677009" y="723932"/>
              <a:ext cx="306195" cy="5911553"/>
            </a:xfrm>
            <a:prstGeom prst="bentConnector3">
              <a:avLst>
                <a:gd name="adj1" fmla="val 1746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2265EA-B65C-40DC-AC25-A5258A6C3C38}"/>
                </a:ext>
              </a:extLst>
            </p:cNvPr>
            <p:cNvSpPr/>
            <p:nvPr/>
          </p:nvSpPr>
          <p:spPr>
            <a:xfrm>
              <a:off x="4596737" y="584629"/>
              <a:ext cx="2359174" cy="2592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Mesos Unit tests/Integration tests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D150C0-28AC-4569-A1F1-5F8588BD04ED}"/>
                </a:ext>
              </a:extLst>
            </p:cNvPr>
            <p:cNvSpPr/>
            <p:nvPr/>
          </p:nvSpPr>
          <p:spPr>
            <a:xfrm>
              <a:off x="5627506" y="5133519"/>
              <a:ext cx="865660" cy="4334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Docker task Health check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B5DAFB-E309-4656-97EF-CB9AF9DE5977}"/>
                </a:ext>
              </a:extLst>
            </p:cNvPr>
            <p:cNvSpPr/>
            <p:nvPr/>
          </p:nvSpPr>
          <p:spPr>
            <a:xfrm>
              <a:off x="983203" y="594300"/>
              <a:ext cx="1528472" cy="2592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Cluster Scaling/Upgrade test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EF70719-A8BA-4993-8923-D1253E0BCFFD}"/>
                </a:ext>
              </a:extLst>
            </p:cNvPr>
            <p:cNvSpPr/>
            <p:nvPr/>
          </p:nvSpPr>
          <p:spPr>
            <a:xfrm>
              <a:off x="2614783" y="594547"/>
              <a:ext cx="1911169" cy="2417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End-to-end scenario tests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94863-9B99-4CE1-8CA8-213E422947D9}"/>
                </a:ext>
              </a:extLst>
            </p:cNvPr>
            <p:cNvSpPr/>
            <p:nvPr/>
          </p:nvSpPr>
          <p:spPr>
            <a:xfrm>
              <a:off x="953229" y="5529062"/>
              <a:ext cx="2696809" cy="5889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Custom extension via Pre-provision </a:t>
              </a:r>
            </a:p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8710D-7609-4955-8ACC-AC72C4579BB1}"/>
                </a:ext>
              </a:extLst>
            </p:cNvPr>
            <p:cNvSpPr/>
            <p:nvPr/>
          </p:nvSpPr>
          <p:spPr>
            <a:xfrm>
              <a:off x="7963805" y="3046747"/>
              <a:ext cx="1300640" cy="7366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Windows Bootstrap node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01958B-4ABD-43B4-A4C6-771C0F9845AA}"/>
                </a:ext>
              </a:extLst>
            </p:cNvPr>
            <p:cNvSpPr/>
            <p:nvPr/>
          </p:nvSpPr>
          <p:spPr>
            <a:xfrm>
              <a:off x="8167234" y="3455086"/>
              <a:ext cx="974715" cy="2565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PkgPanda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879FAA-5797-4876-A574-12D6F6076077}"/>
                </a:ext>
              </a:extLst>
            </p:cNvPr>
            <p:cNvSpPr/>
            <p:nvPr/>
          </p:nvSpPr>
          <p:spPr>
            <a:xfrm>
              <a:off x="953229" y="4390986"/>
              <a:ext cx="1265062" cy="3102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PkgPanda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B9DEC66-E730-486E-AC3E-21687AD8D3B4}"/>
                </a:ext>
              </a:extLst>
            </p:cNvPr>
            <p:cNvSpPr/>
            <p:nvPr/>
          </p:nvSpPr>
          <p:spPr>
            <a:xfrm>
              <a:off x="7966008" y="2057216"/>
              <a:ext cx="1300639" cy="7880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Linux Bootstrap node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EF13C86-6CAE-40AA-B831-10B2D97C2DEC}"/>
                </a:ext>
              </a:extLst>
            </p:cNvPr>
            <p:cNvSpPr/>
            <p:nvPr/>
          </p:nvSpPr>
          <p:spPr>
            <a:xfrm>
              <a:off x="8083180" y="2467762"/>
              <a:ext cx="974715" cy="2990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PkgPanda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BC66C63-7AD4-4F01-991B-41EB0336A3F8}"/>
                </a:ext>
              </a:extLst>
            </p:cNvPr>
            <p:cNvSpPr/>
            <p:nvPr/>
          </p:nvSpPr>
          <p:spPr>
            <a:xfrm>
              <a:off x="6458850" y="2960690"/>
              <a:ext cx="773036" cy="6071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PkgPanda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BF48BE-5150-44F5-98BF-D9E449744772}"/>
                </a:ext>
              </a:extLst>
            </p:cNvPr>
            <p:cNvSpPr/>
            <p:nvPr/>
          </p:nvSpPr>
          <p:spPr>
            <a:xfrm>
              <a:off x="671804" y="949725"/>
              <a:ext cx="7893650" cy="24401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Deployment with </a:t>
              </a:r>
              <a:r>
                <a:rPr lang="en-US" sz="1400" dirty="0" err="1">
                  <a:solidFill>
                    <a:schemeClr val="tx1"/>
                  </a:solidFill>
                </a:rPr>
                <a:t>dcos</a:t>
              </a:r>
              <a:r>
                <a:rPr lang="en-US" sz="1400" dirty="0">
                  <a:solidFill>
                    <a:schemeClr val="tx1"/>
                  </a:solidFill>
                </a:rPr>
                <a:t>-engine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6C0D1D-EDDF-43CD-A24B-541CC35DA44E}"/>
                </a:ext>
              </a:extLst>
            </p:cNvPr>
            <p:cNvSpPr/>
            <p:nvPr/>
          </p:nvSpPr>
          <p:spPr>
            <a:xfrm>
              <a:off x="10043540" y="5743539"/>
              <a:ext cx="751286" cy="38972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Existing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85B33BE-E8DB-4D0B-B4BE-8F41E5747B2A}"/>
                </a:ext>
              </a:extLst>
            </p:cNvPr>
            <p:cNvSpPr/>
            <p:nvPr/>
          </p:nvSpPr>
          <p:spPr>
            <a:xfrm>
              <a:off x="5625810" y="5668407"/>
              <a:ext cx="1850192" cy="237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Docker </a:t>
              </a:r>
              <a:r>
                <a:rPr lang="en-US" sz="1000" dirty="0" err="1">
                  <a:solidFill>
                    <a:schemeClr val="tx1"/>
                  </a:solidFill>
                </a:rPr>
                <a:t>Containerizer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6E93BBE-B281-41E8-8FF8-386531786A2F}"/>
                </a:ext>
              </a:extLst>
            </p:cNvPr>
            <p:cNvSpPr/>
            <p:nvPr/>
          </p:nvSpPr>
          <p:spPr>
            <a:xfrm>
              <a:off x="6607852" y="5146424"/>
              <a:ext cx="914066" cy="4127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schemeClr val="tx1"/>
                  </a:solidFill>
                </a:rPr>
                <a:t>AsyncIO</a:t>
              </a:r>
              <a:r>
                <a:rPr lang="en-US" sz="900" dirty="0">
                  <a:solidFill>
                    <a:schemeClr val="tx1"/>
                  </a:solidFill>
                </a:rPr>
                <a:t> Library for </a:t>
              </a:r>
              <a:r>
                <a:rPr lang="en-US" sz="900" dirty="0" err="1">
                  <a:solidFill>
                    <a:schemeClr val="tx1"/>
                  </a:solidFill>
                </a:rPr>
                <a:t>LibProcess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3056294-9DFA-474E-8E17-3534F3C0A9C8}"/>
                </a:ext>
              </a:extLst>
            </p:cNvPr>
            <p:cNvSpPr/>
            <p:nvPr/>
          </p:nvSpPr>
          <p:spPr>
            <a:xfrm>
              <a:off x="6987286" y="587829"/>
              <a:ext cx="1304304" cy="2484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Mesos Nightly Build 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BC08ED-D9AE-481A-9AAB-F923A27952E4}"/>
                </a:ext>
              </a:extLst>
            </p:cNvPr>
            <p:cNvSpPr/>
            <p:nvPr/>
          </p:nvSpPr>
          <p:spPr>
            <a:xfrm>
              <a:off x="8367970" y="414892"/>
              <a:ext cx="1267185" cy="4132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DC/OS and Mesos upstream CICD integration</a:t>
              </a:r>
              <a:endParaRPr 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FEB8FC-54E3-458B-A857-DB0F8925E4CC}"/>
                </a:ext>
              </a:extLst>
            </p:cNvPr>
            <p:cNvSpPr txBox="1"/>
            <p:nvPr/>
          </p:nvSpPr>
          <p:spPr>
            <a:xfrm>
              <a:off x="9886865" y="5280091"/>
              <a:ext cx="633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Legend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4E24455D-AB5B-4D31-8DF0-6ADC6EBEE861}"/>
              </a:ext>
            </a:extLst>
          </p:cNvPr>
          <p:cNvSpPr/>
          <p:nvPr/>
        </p:nvSpPr>
        <p:spPr>
          <a:xfrm>
            <a:off x="3693280" y="5598632"/>
            <a:ext cx="1675813" cy="4084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Mesos Compressor/Decompressor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FDDB94-F5BD-441B-B2A4-2301B81DF269}"/>
              </a:ext>
            </a:extLst>
          </p:cNvPr>
          <p:cNvSpPr/>
          <p:nvPr/>
        </p:nvSpPr>
        <p:spPr>
          <a:xfrm>
            <a:off x="1108055" y="5759066"/>
            <a:ext cx="640945" cy="209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Aqua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7AB20D-642B-434B-A354-A5DB69ACA89B}"/>
              </a:ext>
            </a:extLst>
          </p:cNvPr>
          <p:cNvSpPr/>
          <p:nvPr/>
        </p:nvSpPr>
        <p:spPr>
          <a:xfrm>
            <a:off x="1816199" y="5759066"/>
            <a:ext cx="640945" cy="2241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Fluentd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9FDE511-F317-4E71-86D4-4BE866849362}"/>
              </a:ext>
            </a:extLst>
          </p:cNvPr>
          <p:cNvSpPr/>
          <p:nvPr/>
        </p:nvSpPr>
        <p:spPr>
          <a:xfrm>
            <a:off x="2527167" y="5755474"/>
            <a:ext cx="960378" cy="2241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MSI Proxy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65D429-D909-4968-9E3E-9275BD6549E8}"/>
              </a:ext>
            </a:extLst>
          </p:cNvPr>
          <p:cNvSpPr/>
          <p:nvPr/>
        </p:nvSpPr>
        <p:spPr>
          <a:xfrm>
            <a:off x="7844094" y="5362559"/>
            <a:ext cx="1272660" cy="8214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Mesos </a:t>
            </a:r>
            <a:r>
              <a:rPr lang="en-US" sz="1400" dirty="0" err="1">
                <a:solidFill>
                  <a:schemeClr val="tx1"/>
                </a:solidFill>
              </a:rPr>
              <a:t>Cmake</a:t>
            </a:r>
            <a:r>
              <a:rPr lang="en-US" sz="1400" dirty="0">
                <a:solidFill>
                  <a:schemeClr val="tx1"/>
                </a:solidFill>
              </a:rPr>
              <a:t> Build System</a:t>
            </a:r>
          </a:p>
        </p:txBody>
      </p:sp>
    </p:spTree>
    <p:extLst>
      <p:ext uri="{BB962C8B-B14F-4D97-AF65-F5344CB8AC3E}">
        <p14:creationId xmlns:p14="http://schemas.microsoft.com/office/powerpoint/2010/main" val="53295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712D2-9056-4F60-93EF-F6661CE4CC9D}"/>
              </a:ext>
            </a:extLst>
          </p:cNvPr>
          <p:cNvSpPr/>
          <p:nvPr/>
        </p:nvSpPr>
        <p:spPr bwMode="auto">
          <a:xfrm>
            <a:off x="1379537" y="1443037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c:\opt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05:11 PM    &lt;DIR&gt;          mesosphere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3 Dir(s)  18,193,772,544 bytes free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c:\etc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05:06 PM    &lt;DIR&gt;          mesosphere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4 Dir(s)  18,193,727,488 bytes free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c:\var\lib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05:13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05:12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0 File(s)              0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4 Dir(s)  18,201,948,160 bytes free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783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79C20-280C-414C-8B06-8A8298E1B7C8}"/>
              </a:ext>
            </a:extLst>
          </p:cNvPr>
          <p:cNvSpPr/>
          <p:nvPr/>
        </p:nvSpPr>
        <p:spPr bwMode="auto">
          <a:xfrm>
            <a:off x="1379537" y="1443037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c:\&gt;dir c:\etc\systemd\system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597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dcos-adminrouter-agent.service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811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dcos-diagnostics.service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           811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dcos-download.service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415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159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resolvconf.timer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1,026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-slave-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842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406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watchdog.service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03:31 PM             1,788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09/19/2018  02:08 PM               512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dcos-portalocker.service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05:07 PM               451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dcos-setup.service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05:08 PM                37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10/01/2018  05:11 PM    &lt;DIR&gt;        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dcos.target.wants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12 File(s)          7,855 bytes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3 Dir(s)  18,201,063,424 bytes free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381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Running DC/OS on Windows (cont.)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C24E29-43CD-49C0-A377-E941A4E63495}"/>
              </a:ext>
            </a:extLst>
          </p:cNvPr>
          <p:cNvSpPr/>
          <p:nvPr/>
        </p:nvSpPr>
        <p:spPr bwMode="auto">
          <a:xfrm>
            <a:off x="1379537" y="1403349"/>
            <a:ext cx="9677400" cy="4187825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c:\&gt;c:\opt\mesosphere\bin\systemctl.exe list-units</a:t>
            </a: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dcos-adminrouter-agent.service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dcos-diagnostics.service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-gen-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resolvconf.timer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-slave-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agent.service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-net-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watchdog.service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dcos-portalocker.service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dcos.target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c:\&gt;c:\opt\mesosphere\bin\systemctl.exe is-active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dcos-net.service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</a:p>
          <a:p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118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149B0-96FA-41B2-BBE8-F7C02942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474" y="1897062"/>
            <a:ext cx="7822222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83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Cloud 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99640-AAB1-41B1-AA69-32EC08E9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5846147-5065-4D71-B893-F881DE0F05B3}"/>
              </a:ext>
            </a:extLst>
          </p:cNvPr>
          <p:cNvSpPr/>
          <p:nvPr/>
        </p:nvSpPr>
        <p:spPr bwMode="auto">
          <a:xfrm>
            <a:off x="8580437" y="1135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962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Cloud shell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3F0A7-1508-4E03-A7BB-69D17292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00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4572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4B536-C24D-40AE-A6EF-48D4B210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7" y="449263"/>
            <a:ext cx="1215666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8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0DD96-C055-4A32-8E47-3F5FD399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00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ARM – Azure Resource Manager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ARM template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dcos</a:t>
            </a:r>
            <a:r>
              <a:rPr lang="en-US" sz="3600" dirty="0"/>
              <a:t>-engine</a:t>
            </a:r>
            <a:endParaRPr lang="en-US" sz="1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DC/OS for Windows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Demo: deploy, scale, upgrade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Q&amp;A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779708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getting </a:t>
            </a:r>
            <a:r>
              <a:rPr lang="en-US" sz="18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EC74E-A01B-4D9D-B5F7-D3CA6D20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12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586D0-E674-47A5-AABB-76DBCCF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39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39B57-19AB-4156-A8CF-62AF4C70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5933F-720E-4525-AA71-98BD2C9B2C1F}"/>
              </a:ext>
            </a:extLst>
          </p:cNvPr>
          <p:cNvSpPr/>
          <p:nvPr/>
        </p:nvSpPr>
        <p:spPr bwMode="auto">
          <a:xfrm>
            <a:off x="3398837" y="2125662"/>
            <a:ext cx="4114800" cy="9144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DC/OS Version: 1.11.2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Master nodes: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DNS: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mesos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-demo.&lt;location&gt;.cloudapp.azure.com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2 vCPU, 8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776239-D902-4732-9DFB-DF87A32EEF64}"/>
              </a:ext>
            </a:extLst>
          </p:cNvPr>
          <p:cNvSpPr/>
          <p:nvPr/>
        </p:nvSpPr>
        <p:spPr bwMode="auto">
          <a:xfrm>
            <a:off x="3398837" y="3170506"/>
            <a:ext cx="2438400" cy="914400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pool name: “win”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nodes: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4 vCPU, 16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OS: Windows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0A5CF1-1250-4592-90B2-0D694A935982}"/>
              </a:ext>
            </a:extLst>
          </p:cNvPr>
          <p:cNvCxnSpPr>
            <a:cxnSpLocks/>
          </p:cNvCxnSpPr>
          <p:nvPr/>
        </p:nvCxnSpPr>
        <p:spPr>
          <a:xfrm>
            <a:off x="1951037" y="2354262"/>
            <a:ext cx="16002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00BA9C-1FA6-49F3-9045-BD549B7706F3}"/>
              </a:ext>
            </a:extLst>
          </p:cNvPr>
          <p:cNvCxnSpPr>
            <a:cxnSpLocks/>
          </p:cNvCxnSpPr>
          <p:nvPr/>
        </p:nvCxnSpPr>
        <p:spPr>
          <a:xfrm flipV="1">
            <a:off x="1036637" y="2516211"/>
            <a:ext cx="2514600" cy="142851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250F9-1254-41B5-9F74-611B9725989B}"/>
              </a:ext>
            </a:extLst>
          </p:cNvPr>
          <p:cNvCxnSpPr>
            <a:cxnSpLocks/>
          </p:cNvCxnSpPr>
          <p:nvPr/>
        </p:nvCxnSpPr>
        <p:spPr>
          <a:xfrm>
            <a:off x="1722437" y="2735262"/>
            <a:ext cx="18288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753A86-EF4C-4021-8037-9263D8F45F7A}"/>
              </a:ext>
            </a:extLst>
          </p:cNvPr>
          <p:cNvCxnSpPr>
            <a:cxnSpLocks/>
          </p:cNvCxnSpPr>
          <p:nvPr/>
        </p:nvCxnSpPr>
        <p:spPr>
          <a:xfrm>
            <a:off x="1798637" y="2887662"/>
            <a:ext cx="1752600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94BEE3-EACE-432A-944C-3F1D29A1F9E0}"/>
              </a:ext>
            </a:extLst>
          </p:cNvPr>
          <p:cNvSpPr/>
          <p:nvPr/>
        </p:nvSpPr>
        <p:spPr bwMode="auto">
          <a:xfrm>
            <a:off x="3398837" y="4259262"/>
            <a:ext cx="2438400" cy="914400"/>
          </a:xfrm>
          <a:prstGeom prst="round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pool name: “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lnx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”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nodes: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Compute: 2 vCPU, 8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GiB</a:t>
            </a:r>
            <a:endParaRPr lang="en-US" sz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Agent OS: Linux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68285-0778-4A2E-B14B-3476580BE0BE}"/>
              </a:ext>
            </a:extLst>
          </p:cNvPr>
          <p:cNvCxnSpPr>
            <a:cxnSpLocks/>
          </p:cNvCxnSpPr>
          <p:nvPr/>
        </p:nvCxnSpPr>
        <p:spPr>
          <a:xfrm>
            <a:off x="1341437" y="3344862"/>
            <a:ext cx="2209800" cy="15240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7E0FC3-03F2-4098-A02B-3D25810C51FE}"/>
              </a:ext>
            </a:extLst>
          </p:cNvPr>
          <p:cNvCxnSpPr>
            <a:cxnSpLocks/>
          </p:cNvCxnSpPr>
          <p:nvPr/>
        </p:nvCxnSpPr>
        <p:spPr>
          <a:xfrm>
            <a:off x="1189037" y="3421062"/>
            <a:ext cx="2362200" cy="206644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722FDD-5913-45B1-9340-B987F6274296}"/>
              </a:ext>
            </a:extLst>
          </p:cNvPr>
          <p:cNvCxnSpPr>
            <a:cxnSpLocks/>
          </p:cNvCxnSpPr>
          <p:nvPr/>
        </p:nvCxnSpPr>
        <p:spPr>
          <a:xfrm>
            <a:off x="1951037" y="3595418"/>
            <a:ext cx="1600200" cy="162732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F9FD4C-7FAC-420C-8158-1ACB34A3045B}"/>
              </a:ext>
            </a:extLst>
          </p:cNvPr>
          <p:cNvCxnSpPr>
            <a:cxnSpLocks/>
          </p:cNvCxnSpPr>
          <p:nvPr/>
        </p:nvCxnSpPr>
        <p:spPr>
          <a:xfrm>
            <a:off x="1570037" y="3687763"/>
            <a:ext cx="1981200" cy="190499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1F4EE2-B82F-4E3E-80A4-D352538D5E75}"/>
              </a:ext>
            </a:extLst>
          </p:cNvPr>
          <p:cNvCxnSpPr>
            <a:cxnSpLocks/>
          </p:cNvCxnSpPr>
          <p:nvPr/>
        </p:nvCxnSpPr>
        <p:spPr>
          <a:xfrm>
            <a:off x="1341437" y="4030662"/>
            <a:ext cx="2209800" cy="45720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985BA3-892D-427B-870E-3386331BB90D}"/>
              </a:ext>
            </a:extLst>
          </p:cNvPr>
          <p:cNvCxnSpPr>
            <a:cxnSpLocks/>
          </p:cNvCxnSpPr>
          <p:nvPr/>
        </p:nvCxnSpPr>
        <p:spPr>
          <a:xfrm>
            <a:off x="1326514" y="4147184"/>
            <a:ext cx="2224723" cy="502627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F77258-2A7A-41C1-BC59-FC7DDA1C1AFF}"/>
              </a:ext>
            </a:extLst>
          </p:cNvPr>
          <p:cNvCxnSpPr>
            <a:cxnSpLocks/>
          </p:cNvCxnSpPr>
          <p:nvPr/>
        </p:nvCxnSpPr>
        <p:spPr>
          <a:xfrm>
            <a:off x="1570037" y="4355623"/>
            <a:ext cx="1981200" cy="437039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BD2411-52A9-47B7-B6FD-CACF3300BEC1}"/>
              </a:ext>
            </a:extLst>
          </p:cNvPr>
          <p:cNvCxnSpPr>
            <a:cxnSpLocks/>
          </p:cNvCxnSpPr>
          <p:nvPr/>
        </p:nvCxnSpPr>
        <p:spPr>
          <a:xfrm>
            <a:off x="1344611" y="4413884"/>
            <a:ext cx="2221549" cy="51208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58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68F1F-80ED-40A0-B523-EDC4AE28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82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E51D6-A2AA-4CAB-9737-6FEAF30C5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557E40-A808-4656-964A-961F9027B0C5}"/>
              </a:ext>
            </a:extLst>
          </p:cNvPr>
          <p:cNvSpPr/>
          <p:nvPr/>
        </p:nvSpPr>
        <p:spPr bwMode="auto">
          <a:xfrm>
            <a:off x="10180637" y="2201862"/>
            <a:ext cx="685800" cy="4572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76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5F1FE-FF99-42D2-A7FB-9F5F714D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05394"/>
            <a:ext cx="12238038" cy="65970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563B7D1-A055-4065-BC9B-A4F7AE35702A}"/>
              </a:ext>
            </a:extLst>
          </p:cNvPr>
          <p:cNvSpPr/>
          <p:nvPr/>
        </p:nvSpPr>
        <p:spPr bwMode="auto">
          <a:xfrm>
            <a:off x="10104437" y="2201862"/>
            <a:ext cx="762000" cy="4572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79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3E1FF-9CD1-4A36-82EC-41BD57E44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AE7DB88-284E-41B8-A5B1-09C81AE89DEA}"/>
              </a:ext>
            </a:extLst>
          </p:cNvPr>
          <p:cNvSpPr/>
          <p:nvPr/>
        </p:nvSpPr>
        <p:spPr bwMode="auto">
          <a:xfrm>
            <a:off x="5913437" y="2659062"/>
            <a:ext cx="4572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1706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C4443-757D-46CE-89B9-EDEC7A74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995636-6E00-4003-831D-D67DB98C2635}"/>
              </a:ext>
            </a:extLst>
          </p:cNvPr>
          <p:cNvSpPr/>
          <p:nvPr/>
        </p:nvSpPr>
        <p:spPr bwMode="auto">
          <a:xfrm>
            <a:off x="1951037" y="6303644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C34EC-0855-4CBD-B56A-A370ABB1FDA8}"/>
              </a:ext>
            </a:extLst>
          </p:cNvPr>
          <p:cNvSpPr/>
          <p:nvPr/>
        </p:nvSpPr>
        <p:spPr bwMode="auto">
          <a:xfrm>
            <a:off x="1951037" y="5855993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9705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9F54-4122-4A5C-9576-91E3BA23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2DB0AA-007B-4BEF-80A0-29278BDC8611}"/>
              </a:ext>
            </a:extLst>
          </p:cNvPr>
          <p:cNvSpPr/>
          <p:nvPr/>
        </p:nvSpPr>
        <p:spPr bwMode="auto">
          <a:xfrm>
            <a:off x="5951537" y="4183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259F99-CC60-4101-B280-D8E71F67ABB8}"/>
              </a:ext>
            </a:extLst>
          </p:cNvPr>
          <p:cNvSpPr/>
          <p:nvPr/>
        </p:nvSpPr>
        <p:spPr bwMode="auto">
          <a:xfrm>
            <a:off x="2789237" y="12874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757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E9CDC-D08B-44E4-ACD8-F9CA5BE5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631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058862"/>
            <a:ext cx="11885514" cy="55769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Azure Resource Manager </a:t>
            </a:r>
            <a:r>
              <a:rPr lang="en-US" sz="2400" dirty="0">
                <a:latin typeface="+mn-lt"/>
              </a:rPr>
              <a:t>(ARM) provides unified interface for deploying and managing resources.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</a:t>
            </a:r>
            <a:r>
              <a:rPr lang="en-US" sz="2400" dirty="0">
                <a:latin typeface="+mn-lt"/>
              </a:rPr>
              <a:t> is a functional unit in Azure infrastructure, such as storage, VM, IP address, DB, etc. 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 group </a:t>
            </a:r>
            <a:r>
              <a:rPr lang="en-US" sz="2400" dirty="0">
                <a:latin typeface="+mn-lt"/>
              </a:rPr>
              <a:t>constitutes a collection of resources that support an application or workload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+mn-lt"/>
              </a:rPr>
              <a:t>Resource provider </a:t>
            </a:r>
            <a:r>
              <a:rPr lang="en-US" sz="2400" dirty="0">
                <a:latin typeface="+mn-lt"/>
              </a:rPr>
              <a:t>(RP) creates and manages resources of specific class. For example:</a:t>
            </a:r>
          </a:p>
          <a:p>
            <a:r>
              <a:rPr lang="en-US" sz="2400" dirty="0">
                <a:latin typeface="+mn-lt"/>
              </a:rPr>
              <a:t>Storage RP – Storage Account, </a:t>
            </a:r>
          </a:p>
          <a:p>
            <a:r>
              <a:rPr lang="en-US" sz="2400" dirty="0">
                <a:latin typeface="+mn-lt"/>
              </a:rPr>
              <a:t>Disk RP - Managed Disk</a:t>
            </a:r>
          </a:p>
          <a:p>
            <a:r>
              <a:rPr lang="en-US" sz="2400" dirty="0">
                <a:latin typeface="+mn-lt"/>
              </a:rPr>
              <a:t>Network RP – IP Address, VNET, Load Balancer</a:t>
            </a:r>
          </a:p>
          <a:p>
            <a:r>
              <a:rPr lang="en-US" sz="2400" dirty="0">
                <a:latin typeface="+mn-lt"/>
              </a:rPr>
              <a:t>Compute RP – VM, VM Scale Set, VM Availability Set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763587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</a:t>
            </a:r>
          </a:p>
        </p:txBody>
      </p:sp>
    </p:spTree>
    <p:extLst>
      <p:ext uri="{BB962C8B-B14F-4D97-AF65-F5344CB8AC3E}">
        <p14:creationId xmlns:p14="http://schemas.microsoft.com/office/powerpoint/2010/main" val="28234500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415F-DCE8-4EDC-876C-2C44AC44E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9C5883-47F0-4DDD-B281-784C69C4CC21}"/>
              </a:ext>
            </a:extLst>
          </p:cNvPr>
          <p:cNvSpPr/>
          <p:nvPr/>
        </p:nvSpPr>
        <p:spPr bwMode="auto">
          <a:xfrm>
            <a:off x="5837237" y="41830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011B39-89D4-4FEC-9082-0FB649DFF287}"/>
              </a:ext>
            </a:extLst>
          </p:cNvPr>
          <p:cNvSpPr/>
          <p:nvPr/>
        </p:nvSpPr>
        <p:spPr bwMode="auto">
          <a:xfrm>
            <a:off x="2789237" y="1287462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4732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EC603-BDCC-4B82-9031-57F63306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45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cluster deployment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F6013-2065-4CAE-BD1B-34236FEB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85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marathon apps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945FF-5E64-4D2B-9065-06E8F332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349845"/>
            <a:ext cx="8204364" cy="6644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2659D-9A38-4E52-9F72-B875A42EC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73" y="349845"/>
            <a:ext cx="8204364" cy="66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632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marathon apps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1A54A-739D-41D0-86EB-F3FE819B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32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7BFDC-DE90-4F7D-83AD-7CB18098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28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B3358-6FED-4C20-992A-C2AC7B77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3" y="601662"/>
            <a:ext cx="11957336" cy="7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532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F0689-1FB8-4B79-AD84-893AA194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810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FECCB-311D-4110-B37F-BEC6B09E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5887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E429F-706B-4999-B2AD-718733838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8AA761-46D7-4450-99B5-F10B16F7EB8A}"/>
              </a:ext>
            </a:extLst>
          </p:cNvPr>
          <p:cNvSpPr/>
          <p:nvPr/>
        </p:nvSpPr>
        <p:spPr bwMode="auto">
          <a:xfrm>
            <a:off x="5989637" y="2811462"/>
            <a:ext cx="609600" cy="381000"/>
          </a:xfrm>
          <a:prstGeom prst="ellipse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509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363662"/>
            <a:ext cx="8571271" cy="50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9386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3EC0F-736C-4EDF-8681-FC55775B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608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DC/OS upgrade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465B9-C3B9-4CFB-A9F8-A07BB5DB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3323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4F723-86CA-4510-AC91-8B59CC024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570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1DC4F-C509-431D-BCFD-5122BE7C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463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15987-DC3E-4E7B-989C-98F305D9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42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-7938"/>
            <a:ext cx="11889564" cy="3048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Demo: scaling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F7EB9-B154-494A-B7AC-7DFB1828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430164"/>
            <a:ext cx="12192089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55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Going forward …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1211262"/>
            <a:ext cx="10025874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298" lvl="1"/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Features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Adding support for upcoming DC/OS releases in </a:t>
            </a: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dcos</a:t>
            </a: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-engine</a:t>
            </a:r>
          </a:p>
          <a:p>
            <a:pPr lvl="1"/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Continue contributing to open source projects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3"/>
              </a:rPr>
              <a:t>https://github.com/Azure/dcos-engine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4"/>
              </a:rPr>
              <a:t>https://github.com/dcos/dcos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5"/>
              </a:rPr>
              <a:t>https://github.com/dcos/dcos-windows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hlinkClick r:id="rId6"/>
              </a:rPr>
              <a:t>https://github.com/apache/mesos</a:t>
            </a:r>
            <a:endParaRPr lang="en-US" sz="2400" dirty="0"/>
          </a:p>
          <a:p>
            <a:pPr marL="809198" lvl="1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Continue collaboration with Mesosphere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586507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89D0B-A015-412E-86B5-7290B122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99" y="1058862"/>
            <a:ext cx="2972477" cy="2311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68D4B-5ADA-496A-91B4-4AB21DFF6D4C}"/>
              </a:ext>
            </a:extLst>
          </p:cNvPr>
          <p:cNvSpPr txBox="1"/>
          <p:nvPr/>
        </p:nvSpPr>
        <p:spPr>
          <a:xfrm>
            <a:off x="2103437" y="4792662"/>
            <a:ext cx="906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u="sng" dirty="0">
                <a:hlinkClick r:id="rId4"/>
              </a:rPr>
              <a:t>github.com</a:t>
            </a:r>
            <a:r>
              <a:rPr lang="en-US" sz="2400" dirty="0">
                <a:hlinkClick r:id="rId4"/>
              </a:rPr>
              <a:t>/dmitsh/docs/</a:t>
            </a:r>
            <a:endParaRPr lang="en-US" sz="2400" dirty="0"/>
          </a:p>
          <a:p>
            <a:endParaRPr lang="en-US" sz="2400" dirty="0"/>
          </a:p>
          <a:p>
            <a:r>
              <a:rPr lang="en-US" sz="2400" u="sng" dirty="0">
                <a:hlinkClick r:id="rId5"/>
              </a:rPr>
              <a:t>https://github.com/Azure/dcos-engine/issues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9909609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906462"/>
            <a:ext cx="11885514" cy="53431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ARM clients</a:t>
            </a:r>
            <a:endParaRPr lang="en-US" sz="3200" dirty="0"/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+mn-lt"/>
            </a:endParaRPr>
          </a:p>
          <a:p>
            <a:r>
              <a:rPr lang="en-US" sz="2400" dirty="0">
                <a:latin typeface="+mn-lt"/>
              </a:rPr>
              <a:t>Azure Portal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an easy-to-use graphical UX</a:t>
            </a:r>
          </a:p>
          <a:p>
            <a:r>
              <a:rPr lang="en-US" sz="2400" dirty="0">
                <a:latin typeface="+mn-lt"/>
              </a:rPr>
              <a:t>Azure CLI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 multiplatform command line interface</a:t>
            </a:r>
          </a:p>
          <a:p>
            <a:r>
              <a:rPr lang="en-US" sz="2400" dirty="0">
                <a:latin typeface="+mn-lt"/>
              </a:rPr>
              <a:t>Azure </a:t>
            </a:r>
            <a:r>
              <a:rPr lang="en-US" sz="2400" dirty="0" err="1">
                <a:latin typeface="+mn-lt"/>
              </a:rPr>
              <a:t>Powershell</a:t>
            </a: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 set of cmdlets using ARM model for resource management</a:t>
            </a:r>
          </a:p>
          <a:p>
            <a:r>
              <a:rPr lang="en-US" sz="2400" dirty="0">
                <a:latin typeface="+mn-lt"/>
              </a:rPr>
              <a:t>Azure Cloud Shell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an authenticated browser based shell tool hosted in the cloud </a:t>
            </a:r>
          </a:p>
          <a:p>
            <a:r>
              <a:rPr lang="en-US" sz="2400" dirty="0">
                <a:latin typeface="+mn-lt"/>
              </a:rPr>
              <a:t>Azure SDK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	.NET, Java, Node, Python, Go, Ruby, PHP, etc.</a:t>
            </a:r>
          </a:p>
          <a:p>
            <a:pPr lvl="1"/>
            <a:endParaRPr lang="en-US" sz="80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2734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9B60D3-A37B-45B7-89F1-5A009A613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</p:spPr>
        <p:txBody>
          <a:bodyPr/>
          <a:lstStyle/>
          <a:p>
            <a:pPr algn="ctr"/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Provisioning resources in ARM (cont.)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D5AF92-2051-422E-80D4-DC5CA572E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11885514" cy="4690515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ARM Template</a:t>
            </a:r>
            <a:endParaRPr lang="en-US" sz="3200" dirty="0"/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  <a:latin typeface="+mn-lt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Is a JSON file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Is declarative and repeatable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Describes entire topology of the application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Specifies resources, dependencies, and connections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Parametrized input/output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Ensures idempotency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Simplifies orchestration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2400" dirty="0">
                <a:latin typeface="+mn-lt"/>
              </a:rPr>
              <a:t>Provides Cross-Resource Configuration and Update support</a:t>
            </a:r>
          </a:p>
        </p:txBody>
      </p:sp>
    </p:spTree>
    <p:extLst>
      <p:ext uri="{BB962C8B-B14F-4D97-AF65-F5344CB8AC3E}">
        <p14:creationId xmlns:p14="http://schemas.microsoft.com/office/powerpoint/2010/main" val="2166888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885514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is as open source project </a:t>
            </a:r>
            <a:r>
              <a:rPr lang="en-US" sz="2400" dirty="0">
                <a:hlinkClick r:id="rId3"/>
              </a:rPr>
              <a:t>https://github.com/Azure/dcos-engine/</a:t>
            </a:r>
            <a:endParaRPr lang="en-US" sz="2400" dirty="0"/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initiated by Microsoft team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allows to create, deploy, and manage highly customizable DC/OS cluster templates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leverages advanced network, storage, compute, and security infrastructure of Azure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contributes to container democratization in Azure</a:t>
            </a:r>
          </a:p>
        </p:txBody>
      </p:sp>
    </p:spTree>
    <p:extLst>
      <p:ext uri="{BB962C8B-B14F-4D97-AF65-F5344CB8AC3E}">
        <p14:creationId xmlns:p14="http://schemas.microsoft.com/office/powerpoint/2010/main" val="27758372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037" y="1058862"/>
            <a:ext cx="5191123" cy="5867400"/>
          </a:xfrm>
          <a:prstGeom prst="rect">
            <a:avLst/>
          </a:prstGeom>
          <a:solidFill>
            <a:srgbClr val="00BC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template generation workflow</a:t>
            </a:r>
          </a:p>
        </p:txBody>
      </p:sp>
      <p:sp>
        <p:nvSpPr>
          <p:cNvPr id="2" name="Flowchart: Card 1"/>
          <p:cNvSpPr/>
          <p:nvPr/>
        </p:nvSpPr>
        <p:spPr>
          <a:xfrm>
            <a:off x="1693863" y="144303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API model</a:t>
            </a:r>
          </a:p>
        </p:txBody>
      </p:sp>
      <p:sp>
        <p:nvSpPr>
          <p:cNvPr id="8" name="Flowchart: Card 7"/>
          <p:cNvSpPr/>
          <p:nvPr/>
        </p:nvSpPr>
        <p:spPr>
          <a:xfrm>
            <a:off x="1112837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Template</a:t>
            </a:r>
          </a:p>
        </p:txBody>
      </p:sp>
      <p:sp>
        <p:nvSpPr>
          <p:cNvPr id="9" name="Flowchart: Card 8"/>
          <p:cNvSpPr/>
          <p:nvPr/>
        </p:nvSpPr>
        <p:spPr>
          <a:xfrm>
            <a:off x="2408237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Parameters</a:t>
            </a:r>
          </a:p>
        </p:txBody>
      </p:sp>
      <p:sp>
        <p:nvSpPr>
          <p:cNvPr id="11" name="Cloud 10"/>
          <p:cNvSpPr/>
          <p:nvPr/>
        </p:nvSpPr>
        <p:spPr>
          <a:xfrm>
            <a:off x="1261344" y="5859462"/>
            <a:ext cx="2084237" cy="7620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1493837" y="2506662"/>
            <a:ext cx="16764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dcos</a:t>
            </a:r>
            <a:r>
              <a:rPr lang="en-US" dirty="0"/>
              <a:t>-engine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1617662" y="4739761"/>
            <a:ext cx="1371600" cy="762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</a:t>
            </a:r>
          </a:p>
        </p:txBody>
      </p:sp>
      <p:cxnSp>
        <p:nvCxnSpPr>
          <p:cNvPr id="19" name="Straight Arrow Connector 18"/>
          <p:cNvCxnSpPr>
            <a:cxnSpLocks/>
            <a:stCxn id="14" idx="2"/>
            <a:endCxn id="8" idx="0"/>
          </p:cNvCxnSpPr>
          <p:nvPr/>
        </p:nvCxnSpPr>
        <p:spPr>
          <a:xfrm flipH="1">
            <a:off x="1722437" y="3268662"/>
            <a:ext cx="609600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14" idx="2"/>
            <a:endCxn id="9" idx="0"/>
          </p:cNvCxnSpPr>
          <p:nvPr/>
        </p:nvCxnSpPr>
        <p:spPr>
          <a:xfrm>
            <a:off x="2332037" y="3268662"/>
            <a:ext cx="685800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14" idx="0"/>
          </p:cNvCxnSpPr>
          <p:nvPr/>
        </p:nvCxnSpPr>
        <p:spPr>
          <a:xfrm>
            <a:off x="2332037" y="2148961"/>
            <a:ext cx="0" cy="357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5" idx="0"/>
          </p:cNvCxnSpPr>
          <p:nvPr/>
        </p:nvCxnSpPr>
        <p:spPr>
          <a:xfrm>
            <a:off x="1722437" y="4311377"/>
            <a:ext cx="581025" cy="428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  <a:endCxn id="15" idx="0"/>
          </p:cNvCxnSpPr>
          <p:nvPr/>
        </p:nvCxnSpPr>
        <p:spPr>
          <a:xfrm flipH="1">
            <a:off x="2303462" y="4311377"/>
            <a:ext cx="714375" cy="428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5" idx="2"/>
            <a:endCxn id="11" idx="3"/>
          </p:cNvCxnSpPr>
          <p:nvPr/>
        </p:nvCxnSpPr>
        <p:spPr>
          <a:xfrm>
            <a:off x="2303462" y="5501761"/>
            <a:ext cx="1" cy="401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70B3D67-8C37-4FDC-BA62-45740865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37" y="1058863"/>
            <a:ext cx="3368074" cy="5867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B202BE-E7BD-4120-82DF-557868301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287" y="1058862"/>
            <a:ext cx="3696149" cy="1900238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93E59F90-0185-4C97-BC9C-E1ED4398B522}"/>
              </a:ext>
            </a:extLst>
          </p:cNvPr>
          <p:cNvSpPr/>
          <p:nvPr/>
        </p:nvSpPr>
        <p:spPr>
          <a:xfrm>
            <a:off x="8671911" y="4651911"/>
            <a:ext cx="1552576" cy="937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model</a:t>
            </a:r>
          </a:p>
          <a:p>
            <a:pPr algn="ctr"/>
            <a:r>
              <a:rPr lang="en-US" dirty="0"/>
              <a:t>(46 lines)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CDB00A8-9819-490D-BD4F-C42E2737E2ED}"/>
              </a:ext>
            </a:extLst>
          </p:cNvPr>
          <p:cNvSpPr/>
          <p:nvPr/>
        </p:nvSpPr>
        <p:spPr>
          <a:xfrm>
            <a:off x="9999661" y="2940563"/>
            <a:ext cx="1552576" cy="9376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template</a:t>
            </a:r>
          </a:p>
          <a:p>
            <a:pPr algn="ctr"/>
            <a:r>
              <a:rPr lang="en-US" dirty="0"/>
              <a:t>(2542 lines)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942457-7E73-4711-BC06-21D451B7F5D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332037" y="3268662"/>
            <a:ext cx="1981947" cy="35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ard 31">
            <a:extLst>
              <a:ext uri="{FF2B5EF4-FFF2-40B4-BE49-F238E27FC236}">
                <a16:creationId xmlns:a16="http://schemas.microsoft.com/office/drawing/2014/main" id="{09506097-F73F-4342-844B-50FCBCC82D37}"/>
              </a:ext>
            </a:extLst>
          </p:cNvPr>
          <p:cNvSpPr/>
          <p:nvPr/>
        </p:nvSpPr>
        <p:spPr>
          <a:xfrm>
            <a:off x="3704384" y="3625577"/>
            <a:ext cx="1219200" cy="685800"/>
          </a:xfrm>
          <a:prstGeom prst="flowChartPunchedCard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API model</a:t>
            </a:r>
          </a:p>
        </p:txBody>
      </p:sp>
    </p:spTree>
    <p:extLst>
      <p:ext uri="{BB962C8B-B14F-4D97-AF65-F5344CB8AC3E}">
        <p14:creationId xmlns:p14="http://schemas.microsoft.com/office/powerpoint/2010/main" val="388300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9401DC4-CCCE-40F2-8324-9EF5CB65F81B}"/>
              </a:ext>
            </a:extLst>
          </p:cNvPr>
          <p:cNvSpPr txBox="1">
            <a:spLocks/>
          </p:cNvSpPr>
          <p:nvPr/>
        </p:nvSpPr>
        <p:spPr>
          <a:xfrm>
            <a:off x="274637" y="22066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b="1" dirty="0" err="1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dcos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-engine features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39FA442-6287-43D4-A71E-B422CB3BDCE6}"/>
              </a:ext>
            </a:extLst>
          </p:cNvPr>
          <p:cNvSpPr txBox="1">
            <a:spLocks/>
          </p:cNvSpPr>
          <p:nvPr/>
        </p:nvSpPr>
        <p:spPr>
          <a:xfrm>
            <a:off x="611963" y="754062"/>
            <a:ext cx="5181600" cy="457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Node pre- and post- provision</a:t>
            </a: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master and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Authentication</a:t>
            </a: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Oauth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923498" lvl="1" indent="-457200">
              <a:buFont typeface="Courier New" panose="02070309020205020404" pitchFamily="49" charset="0"/>
              <a:buChar char="o"/>
            </a:pPr>
            <a:r>
              <a:rPr lang="en-US"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Master-agent</a:t>
            </a: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Configurable cluster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number of master nodes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DC/OS version or release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6947AC3-B314-4067-B21A-9F101C0692FC}"/>
              </a:ext>
            </a:extLst>
          </p:cNvPr>
          <p:cNvSpPr txBox="1">
            <a:spLocks/>
          </p:cNvSpPr>
          <p:nvPr/>
        </p:nvSpPr>
        <p:spPr>
          <a:xfrm>
            <a:off x="6065837" y="1058861"/>
            <a:ext cx="6370638" cy="571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32742" rtl="0" eaLnBrk="1" latinLnBrk="0" hangingPunct="1">
              <a:defRPr sz="122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Multiple Agent Pools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Multiple Network configurations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private pools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public pools with configurable ports</a:t>
            </a:r>
          </a:p>
          <a:p>
            <a:pPr marL="1275497" lvl="2" indent="-342900">
              <a:buFontTx/>
              <a:buChar char="-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VNET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Configurable count of VMs in the pool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OS: Linux or Windows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VM features: GPU, SSD, Large memory</a:t>
            </a:r>
          </a:p>
          <a:p>
            <a:pPr marL="80919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Disks</a:t>
            </a:r>
          </a:p>
          <a:p>
            <a:pPr lvl="1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	- configurable OS disk size</a:t>
            </a:r>
          </a:p>
          <a:p>
            <a:pPr lvl="2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 configurable count of attached disks</a:t>
            </a:r>
          </a:p>
          <a:p>
            <a:pPr lvl="2"/>
            <a:r>
              <a:rPr lang="en-US" sz="2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 configurable size of attached disks</a:t>
            </a:r>
          </a:p>
          <a:p>
            <a:pPr marL="342900" indent="-342900">
              <a:buFontTx/>
              <a:buChar char="-"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9052072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10.xml><?xml version="1.0" encoding="utf-8"?>
<a:theme xmlns:a="http://schemas.openxmlformats.org/drawingml/2006/main" name="1_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3D8EA723-330F-4CE4-9E9B-7A3528C3E25F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4A547913-FDF7-4DFF-9D24-2FF6685A0CA8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2_3-30810_Convergence_EMEA_Keynote_Template_Dark">
  <a:themeElements>
    <a:clrScheme name="Convergence EMEA Keynote">
      <a:dk1>
        <a:srgbClr val="505050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107C10"/>
      </a:accent2>
      <a:accent3>
        <a:srgbClr val="5C2D91"/>
      </a:accent3>
      <a:accent4>
        <a:srgbClr val="00BCF2"/>
      </a:accent4>
      <a:accent5>
        <a:srgbClr val="BAD80A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vergence_EMEA_2015_Keynote_Template_112815.potx" id="{DA0FC16E-D2EC-49E0-A00D-C5B1477A9FF9}" vid="{AD0C3C5F-688D-42AF-83E6-C9ACAED83AE6}"/>
    </a:ext>
  </a:extLst>
</a:theme>
</file>

<file path=ppt/theme/theme6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7.xml><?xml version="1.0" encoding="utf-8"?>
<a:theme xmlns:a="http://schemas.openxmlformats.org/drawingml/2006/main" name="TEE14 Speaker PPT Template">
  <a:themeElements>
    <a:clrScheme name="Custom 1">
      <a:dk1>
        <a:srgbClr val="505050"/>
      </a:dk1>
      <a:lt1>
        <a:srgbClr val="FFFFFF"/>
      </a:lt1>
      <a:dk2>
        <a:srgbClr val="442359"/>
      </a:dk2>
      <a:lt2>
        <a:srgbClr val="68217A"/>
      </a:lt2>
      <a:accent1>
        <a:srgbClr val="7FBA00"/>
      </a:accent1>
      <a:accent2>
        <a:srgbClr val="DC3C00"/>
      </a:accent2>
      <a:accent3>
        <a:srgbClr val="002050"/>
      </a:accent3>
      <a:accent4>
        <a:srgbClr val="009E49"/>
      </a:accent4>
      <a:accent5>
        <a:srgbClr val="00B294"/>
      </a:accent5>
      <a:accent6>
        <a:srgbClr val="0072C6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 EMEA 2014 IaaS" id="{C0CEA687-B31B-4231-9DEB-904DC7556346}" vid="{48E09565-7C12-45B6-AC51-51E513F7A6AA}"/>
    </a:ext>
  </a:extLst>
</a:theme>
</file>

<file path=ppt/theme/theme8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0DA3E00C54B0499CB20DAB6D5FCEDC" ma:contentTypeVersion="6" ma:contentTypeDescription="Create a new document." ma:contentTypeScope="" ma:versionID="0fe1a9c2e852ababc7a19b6d800daacf">
  <xsd:schema xmlns:xsd="http://www.w3.org/2001/XMLSchema" xmlns:xs="http://www.w3.org/2001/XMLSchema" xmlns:p="http://schemas.microsoft.com/office/2006/metadata/properties" xmlns:ns2="b9455cd9-8d1a-4809-811f-5262230cf84f" xmlns:ns3="9c8075f7-1a86-41d6-a0c9-e3ad17d5d095" targetNamespace="http://schemas.microsoft.com/office/2006/metadata/properties" ma:root="true" ma:fieldsID="4fcf5b516b6ad7854231ff74a8b2501c" ns2:_="" ns3:_="">
    <xsd:import namespace="b9455cd9-8d1a-4809-811f-5262230cf84f"/>
    <xsd:import namespace="9c8075f7-1a86-41d6-a0c9-e3ad17d5d0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455cd9-8d1a-4809-811f-5262230cf8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075f7-1a86-41d6-a0c9-e3ad17d5d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9455cd9-8d1a-4809-811f-5262230cf84f">
      <UserInfo>
        <DisplayName>Dag König</DisplayName>
        <AccountId>542</AccountId>
        <AccountType/>
      </UserInfo>
      <UserInfo>
        <DisplayName>Dave Voyles</DisplayName>
        <AccountId>550</AccountId>
        <AccountType/>
      </UserInfo>
      <UserInfo>
        <DisplayName>Chandu Cheeti</DisplayName>
        <AccountId>551</AccountId>
        <AccountType/>
      </UserInfo>
      <UserInfo>
        <DisplayName>Iryna Bondarenko (InConsulting Inc.)</DisplayName>
        <AccountId>552</AccountId>
        <AccountType/>
      </UserInfo>
      <UserInfo>
        <DisplayName>Peter Williams (CDSA UK)</DisplayName>
        <AccountId>559</AccountId>
        <AccountType/>
      </UserInfo>
      <UserInfo>
        <DisplayName>Ray Kao</DisplayName>
        <AccountId>560</AccountId>
        <AccountType/>
      </UserInfo>
      <UserInfo>
        <DisplayName>Jose Gonzalez (Practia Consulting Limitada)</DisplayName>
        <AccountId>564</AccountId>
        <AccountType/>
      </UserInfo>
      <UserInfo>
        <DisplayName>Cosmin Cojocar</DisplayName>
        <AccountId>46</AccountId>
        <AccountType/>
      </UserInfo>
      <UserInfo>
        <DisplayName>Steve Kaiser</DisplayName>
        <AccountId>37</AccountId>
        <AccountType/>
      </UserInfo>
      <UserInfo>
        <DisplayName>Tim Reilly</DisplayName>
        <AccountId>602</AccountId>
        <AccountType/>
      </UserInfo>
      <UserInfo>
        <DisplayName>Saurya Das</DisplayName>
        <AccountId>78</AccountId>
        <AccountType/>
      </UserInfo>
      <UserInfo>
        <DisplayName>Anand Chandramohan</DisplayName>
        <AccountId>121</AccountId>
        <AccountType/>
      </UserInfo>
      <UserInfo>
        <DisplayName>Ross Gardler</DisplayName>
        <AccountId>12</AccountId>
        <AccountType/>
      </UserInfo>
    </SharedWithUsers>
    <LastSharedByUser xmlns="b9455cd9-8d1a-4809-811f-5262230cf84f">saudas@microsoft.com</LastSharedByUser>
    <LastSharedByTime xmlns="b9455cd9-8d1a-4809-811f-5262230cf84f">2017-05-17T03:38:30+00:00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C805D0-EBE6-4A0E-90CF-48057CB034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455cd9-8d1a-4809-811f-5262230cf84f"/>
    <ds:schemaRef ds:uri="9c8075f7-1a86-41d6-a0c9-e3ad17d5d0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b9455cd9-8d1a-4809-811f-5262230cf84f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c8075f7-1a86-41d6-a0c9-e3ad17d5d09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</Template>
  <TotalTime>19061</TotalTime>
  <Words>2693</Words>
  <Application>Microsoft Office PowerPoint</Application>
  <PresentationFormat>Custom</PresentationFormat>
  <Paragraphs>452</Paragraphs>
  <Slides>47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70" baseType="lpstr">
      <vt:lpstr>Arial</vt:lpstr>
      <vt:lpstr>Calibri</vt:lpstr>
      <vt:lpstr>Calibri Light</vt:lpstr>
      <vt:lpstr>Consolas</vt:lpstr>
      <vt:lpstr>Courier New</vt:lpstr>
      <vt:lpstr>Segoe Semibold</vt:lpstr>
      <vt:lpstr>Segoe UI</vt:lpstr>
      <vt:lpstr>Segoe UI Light</vt:lpstr>
      <vt:lpstr>Segoe UI Semilight</vt:lpstr>
      <vt:lpstr>Trebuchet MS</vt:lpstr>
      <vt:lpstr>Verdana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2_3-30810_Convergence_EMEA_Keynote_Template_Dark</vt:lpstr>
      <vt:lpstr>1_5-30660_TR21_BO_CT_Template</vt:lpstr>
      <vt:lpstr>TEE14 Speaker PPT Template</vt:lpstr>
      <vt:lpstr>5-30721_Build_2016_Template_Light</vt:lpstr>
      <vt:lpstr>Office Theme</vt:lpstr>
      <vt:lpstr>1_6-30537_Envision 2016 Concurrent Template_Dark</vt:lpstr>
      <vt:lpstr>think-cell Slide</vt:lpstr>
      <vt:lpstr>Deploying and managing DC/OS clusters in  Microsoft Azure.</vt:lpstr>
      <vt:lpstr>Agenda</vt:lpstr>
      <vt:lpstr>Provisioning resources in ARM</vt:lpstr>
      <vt:lpstr>Provisioning resources in ARM (cont.)</vt:lpstr>
      <vt:lpstr>Provisioning resources in ARM (cont.)</vt:lpstr>
      <vt:lpstr>Provisioning resources in ARM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goes here</dc:title>
  <dc:subject>&lt;Speech title here&gt;</dc:subject>
  <dc:creator>Drew McDaniel</dc:creator>
  <cp:keywords>Microsoft 2016</cp:keywords>
  <dc:description>Template: Mitchell Derrey, Silverfox Productions_x000d_
Formatting: _x000d_
Audience Type:</dc:description>
  <cp:lastModifiedBy>Dmitry Shmulevich</cp:lastModifiedBy>
  <cp:revision>686</cp:revision>
  <dcterms:created xsi:type="dcterms:W3CDTF">2016-09-20T18:02:04Z</dcterms:created>
  <dcterms:modified xsi:type="dcterms:W3CDTF">2018-11-22T00:14:55Z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0x010100B70DA3E00C54B0499CB20DAB6D5FCEDC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rogardle@microsoft.com</vt:lpwstr>
  </property>
  <property fmtid="{D5CDD505-2E9C-101B-9397-08002B2CF9AE}" pid="18" name="MSIP_Label_f42aa342-8706-4288-bd11-ebb85995028c_SetDate">
    <vt:lpwstr>2017-05-02T14:55:12.3252986-07:00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